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6"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7" d="100"/>
          <a:sy n="67" d="100"/>
        </p:scale>
        <p:origin x="1296" y="8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56E338-4D21-FEDD-4146-01E257ECA92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B59B65EA-7AE9-1E53-C360-7425344852B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9888F660-5F98-629E-287C-879339A7AC43}"/>
              </a:ext>
            </a:extLst>
          </p:cNvPr>
          <p:cNvSpPr>
            <a:spLocks noGrp="1"/>
          </p:cNvSpPr>
          <p:nvPr>
            <p:ph type="dt" sz="half" idx="10"/>
          </p:nvPr>
        </p:nvSpPr>
        <p:spPr/>
        <p:txBody>
          <a:bodyPr/>
          <a:lstStyle/>
          <a:p>
            <a:fld id="{51D5EF80-31A0-4592-85F3-11EF96FF5476}" type="datetimeFigureOut">
              <a:rPr lang="en-IN" smtClean="0"/>
              <a:t>18-12-2023</a:t>
            </a:fld>
            <a:endParaRPr lang="en-IN"/>
          </a:p>
        </p:txBody>
      </p:sp>
      <p:sp>
        <p:nvSpPr>
          <p:cNvPr id="5" name="Footer Placeholder 4">
            <a:extLst>
              <a:ext uri="{FF2B5EF4-FFF2-40B4-BE49-F238E27FC236}">
                <a16:creationId xmlns:a16="http://schemas.microsoft.com/office/drawing/2014/main" id="{02A7DA41-75E7-385B-4B21-DBB917F8F0C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EC01716-030E-A02E-93CF-55C4508CE0BE}"/>
              </a:ext>
            </a:extLst>
          </p:cNvPr>
          <p:cNvSpPr>
            <a:spLocks noGrp="1"/>
          </p:cNvSpPr>
          <p:nvPr>
            <p:ph type="sldNum" sz="quarter" idx="12"/>
          </p:nvPr>
        </p:nvSpPr>
        <p:spPr/>
        <p:txBody>
          <a:bodyPr/>
          <a:lstStyle/>
          <a:p>
            <a:fld id="{9AE016EB-57FD-4850-8F16-05637E5EB8AD}" type="slidenum">
              <a:rPr lang="en-IN" smtClean="0"/>
              <a:t>‹#›</a:t>
            </a:fld>
            <a:endParaRPr lang="en-IN"/>
          </a:p>
        </p:txBody>
      </p:sp>
    </p:spTree>
    <p:extLst>
      <p:ext uri="{BB962C8B-B14F-4D97-AF65-F5344CB8AC3E}">
        <p14:creationId xmlns:p14="http://schemas.microsoft.com/office/powerpoint/2010/main" val="2320417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4B90E2-B9A7-9121-7D91-E737BA9F7B3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40FB2A0E-B92E-D8C4-DEF9-C7778E95618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962EC8F-6D51-F329-61A4-05730E64F3D9}"/>
              </a:ext>
            </a:extLst>
          </p:cNvPr>
          <p:cNvSpPr>
            <a:spLocks noGrp="1"/>
          </p:cNvSpPr>
          <p:nvPr>
            <p:ph type="dt" sz="half" idx="10"/>
          </p:nvPr>
        </p:nvSpPr>
        <p:spPr/>
        <p:txBody>
          <a:bodyPr/>
          <a:lstStyle/>
          <a:p>
            <a:fld id="{51D5EF80-31A0-4592-85F3-11EF96FF5476}" type="datetimeFigureOut">
              <a:rPr lang="en-IN" smtClean="0"/>
              <a:t>18-12-2023</a:t>
            </a:fld>
            <a:endParaRPr lang="en-IN"/>
          </a:p>
        </p:txBody>
      </p:sp>
      <p:sp>
        <p:nvSpPr>
          <p:cNvPr id="5" name="Footer Placeholder 4">
            <a:extLst>
              <a:ext uri="{FF2B5EF4-FFF2-40B4-BE49-F238E27FC236}">
                <a16:creationId xmlns:a16="http://schemas.microsoft.com/office/drawing/2014/main" id="{8ED17693-0CFC-59FF-000A-A8B45B30370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B615EB3-7E65-0FC1-B22C-0CE51CE18FF5}"/>
              </a:ext>
            </a:extLst>
          </p:cNvPr>
          <p:cNvSpPr>
            <a:spLocks noGrp="1"/>
          </p:cNvSpPr>
          <p:nvPr>
            <p:ph type="sldNum" sz="quarter" idx="12"/>
          </p:nvPr>
        </p:nvSpPr>
        <p:spPr/>
        <p:txBody>
          <a:bodyPr/>
          <a:lstStyle/>
          <a:p>
            <a:fld id="{9AE016EB-57FD-4850-8F16-05637E5EB8AD}" type="slidenum">
              <a:rPr lang="en-IN" smtClean="0"/>
              <a:t>‹#›</a:t>
            </a:fld>
            <a:endParaRPr lang="en-IN"/>
          </a:p>
        </p:txBody>
      </p:sp>
    </p:spTree>
    <p:extLst>
      <p:ext uri="{BB962C8B-B14F-4D97-AF65-F5344CB8AC3E}">
        <p14:creationId xmlns:p14="http://schemas.microsoft.com/office/powerpoint/2010/main" val="9783256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9091F0A-EC12-B3A4-4A33-F91DC43D631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4F5025E9-5606-91BB-AE14-4D21FE85730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D0B617A-0332-9616-940E-87F7EDBB4768}"/>
              </a:ext>
            </a:extLst>
          </p:cNvPr>
          <p:cNvSpPr>
            <a:spLocks noGrp="1"/>
          </p:cNvSpPr>
          <p:nvPr>
            <p:ph type="dt" sz="half" idx="10"/>
          </p:nvPr>
        </p:nvSpPr>
        <p:spPr/>
        <p:txBody>
          <a:bodyPr/>
          <a:lstStyle/>
          <a:p>
            <a:fld id="{51D5EF80-31A0-4592-85F3-11EF96FF5476}" type="datetimeFigureOut">
              <a:rPr lang="en-IN" smtClean="0"/>
              <a:t>18-12-2023</a:t>
            </a:fld>
            <a:endParaRPr lang="en-IN"/>
          </a:p>
        </p:txBody>
      </p:sp>
      <p:sp>
        <p:nvSpPr>
          <p:cNvPr id="5" name="Footer Placeholder 4">
            <a:extLst>
              <a:ext uri="{FF2B5EF4-FFF2-40B4-BE49-F238E27FC236}">
                <a16:creationId xmlns:a16="http://schemas.microsoft.com/office/drawing/2014/main" id="{ABE70CDC-4796-D221-6452-D3DBE1D5EC9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7FCC7F2-0A4D-A4CC-9F12-59E70317B773}"/>
              </a:ext>
            </a:extLst>
          </p:cNvPr>
          <p:cNvSpPr>
            <a:spLocks noGrp="1"/>
          </p:cNvSpPr>
          <p:nvPr>
            <p:ph type="sldNum" sz="quarter" idx="12"/>
          </p:nvPr>
        </p:nvSpPr>
        <p:spPr/>
        <p:txBody>
          <a:bodyPr/>
          <a:lstStyle/>
          <a:p>
            <a:fld id="{9AE016EB-57FD-4850-8F16-05637E5EB8AD}" type="slidenum">
              <a:rPr lang="en-IN" smtClean="0"/>
              <a:t>‹#›</a:t>
            </a:fld>
            <a:endParaRPr lang="en-IN"/>
          </a:p>
        </p:txBody>
      </p:sp>
    </p:spTree>
    <p:extLst>
      <p:ext uri="{BB962C8B-B14F-4D97-AF65-F5344CB8AC3E}">
        <p14:creationId xmlns:p14="http://schemas.microsoft.com/office/powerpoint/2010/main" val="30464793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8720CA-E352-2AAD-711F-F0AD6FBA5720}"/>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35B0BC11-031B-23EF-6F5B-D63679207B1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79BE5AB-85E3-2A74-F65D-0331C3D2A232}"/>
              </a:ext>
            </a:extLst>
          </p:cNvPr>
          <p:cNvSpPr>
            <a:spLocks noGrp="1"/>
          </p:cNvSpPr>
          <p:nvPr>
            <p:ph type="dt" sz="half" idx="10"/>
          </p:nvPr>
        </p:nvSpPr>
        <p:spPr/>
        <p:txBody>
          <a:bodyPr/>
          <a:lstStyle/>
          <a:p>
            <a:fld id="{51D5EF80-31A0-4592-85F3-11EF96FF5476}" type="datetimeFigureOut">
              <a:rPr lang="en-IN" smtClean="0"/>
              <a:t>18-12-2023</a:t>
            </a:fld>
            <a:endParaRPr lang="en-IN"/>
          </a:p>
        </p:txBody>
      </p:sp>
      <p:sp>
        <p:nvSpPr>
          <p:cNvPr id="5" name="Footer Placeholder 4">
            <a:extLst>
              <a:ext uri="{FF2B5EF4-FFF2-40B4-BE49-F238E27FC236}">
                <a16:creationId xmlns:a16="http://schemas.microsoft.com/office/drawing/2014/main" id="{491AF172-D942-7B65-FFC9-C7B5023973C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316D638-C391-C9A1-B7CE-77EE3328997A}"/>
              </a:ext>
            </a:extLst>
          </p:cNvPr>
          <p:cNvSpPr>
            <a:spLocks noGrp="1"/>
          </p:cNvSpPr>
          <p:nvPr>
            <p:ph type="sldNum" sz="quarter" idx="12"/>
          </p:nvPr>
        </p:nvSpPr>
        <p:spPr/>
        <p:txBody>
          <a:bodyPr/>
          <a:lstStyle/>
          <a:p>
            <a:fld id="{9AE016EB-57FD-4850-8F16-05637E5EB8AD}" type="slidenum">
              <a:rPr lang="en-IN" smtClean="0"/>
              <a:t>‹#›</a:t>
            </a:fld>
            <a:endParaRPr lang="en-IN"/>
          </a:p>
        </p:txBody>
      </p:sp>
    </p:spTree>
    <p:extLst>
      <p:ext uri="{BB962C8B-B14F-4D97-AF65-F5344CB8AC3E}">
        <p14:creationId xmlns:p14="http://schemas.microsoft.com/office/powerpoint/2010/main" val="28244676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5E1D18-239D-A37D-D8F2-267BECC281D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E3E91D40-A14E-0D70-3CA6-50A9C89D54D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A14E499-A297-CE96-D0EA-F13803F85552}"/>
              </a:ext>
            </a:extLst>
          </p:cNvPr>
          <p:cNvSpPr>
            <a:spLocks noGrp="1"/>
          </p:cNvSpPr>
          <p:nvPr>
            <p:ph type="dt" sz="half" idx="10"/>
          </p:nvPr>
        </p:nvSpPr>
        <p:spPr/>
        <p:txBody>
          <a:bodyPr/>
          <a:lstStyle/>
          <a:p>
            <a:fld id="{51D5EF80-31A0-4592-85F3-11EF96FF5476}" type="datetimeFigureOut">
              <a:rPr lang="en-IN" smtClean="0"/>
              <a:t>18-12-2023</a:t>
            </a:fld>
            <a:endParaRPr lang="en-IN"/>
          </a:p>
        </p:txBody>
      </p:sp>
      <p:sp>
        <p:nvSpPr>
          <p:cNvPr id="5" name="Footer Placeholder 4">
            <a:extLst>
              <a:ext uri="{FF2B5EF4-FFF2-40B4-BE49-F238E27FC236}">
                <a16:creationId xmlns:a16="http://schemas.microsoft.com/office/drawing/2014/main" id="{F3D524B4-EFA3-249B-33F3-CAF6D338022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40D389F-F407-A91B-8F99-BEE5E4C166E9}"/>
              </a:ext>
            </a:extLst>
          </p:cNvPr>
          <p:cNvSpPr>
            <a:spLocks noGrp="1"/>
          </p:cNvSpPr>
          <p:nvPr>
            <p:ph type="sldNum" sz="quarter" idx="12"/>
          </p:nvPr>
        </p:nvSpPr>
        <p:spPr/>
        <p:txBody>
          <a:bodyPr/>
          <a:lstStyle/>
          <a:p>
            <a:fld id="{9AE016EB-57FD-4850-8F16-05637E5EB8AD}" type="slidenum">
              <a:rPr lang="en-IN" smtClean="0"/>
              <a:t>‹#›</a:t>
            </a:fld>
            <a:endParaRPr lang="en-IN"/>
          </a:p>
        </p:txBody>
      </p:sp>
    </p:spTree>
    <p:extLst>
      <p:ext uri="{BB962C8B-B14F-4D97-AF65-F5344CB8AC3E}">
        <p14:creationId xmlns:p14="http://schemas.microsoft.com/office/powerpoint/2010/main" val="2599006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9C0E3F-3CBD-7A95-75B0-A74839DC6A3A}"/>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14144A72-6554-603D-F22C-7C9A19176A6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42749107-8C63-CBD4-AD1D-D03526F8C8C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BE4595ED-C78A-9D8E-83DA-192759B0B889}"/>
              </a:ext>
            </a:extLst>
          </p:cNvPr>
          <p:cNvSpPr>
            <a:spLocks noGrp="1"/>
          </p:cNvSpPr>
          <p:nvPr>
            <p:ph type="dt" sz="half" idx="10"/>
          </p:nvPr>
        </p:nvSpPr>
        <p:spPr/>
        <p:txBody>
          <a:bodyPr/>
          <a:lstStyle/>
          <a:p>
            <a:fld id="{51D5EF80-31A0-4592-85F3-11EF96FF5476}" type="datetimeFigureOut">
              <a:rPr lang="en-IN" smtClean="0"/>
              <a:t>18-12-2023</a:t>
            </a:fld>
            <a:endParaRPr lang="en-IN"/>
          </a:p>
        </p:txBody>
      </p:sp>
      <p:sp>
        <p:nvSpPr>
          <p:cNvPr id="6" name="Footer Placeholder 5">
            <a:extLst>
              <a:ext uri="{FF2B5EF4-FFF2-40B4-BE49-F238E27FC236}">
                <a16:creationId xmlns:a16="http://schemas.microsoft.com/office/drawing/2014/main" id="{BA97444B-79E6-221B-7FE0-E97D6FDB062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942F626-DEBB-692E-975E-EC4373422B44}"/>
              </a:ext>
            </a:extLst>
          </p:cNvPr>
          <p:cNvSpPr>
            <a:spLocks noGrp="1"/>
          </p:cNvSpPr>
          <p:nvPr>
            <p:ph type="sldNum" sz="quarter" idx="12"/>
          </p:nvPr>
        </p:nvSpPr>
        <p:spPr/>
        <p:txBody>
          <a:bodyPr/>
          <a:lstStyle/>
          <a:p>
            <a:fld id="{9AE016EB-57FD-4850-8F16-05637E5EB8AD}" type="slidenum">
              <a:rPr lang="en-IN" smtClean="0"/>
              <a:t>‹#›</a:t>
            </a:fld>
            <a:endParaRPr lang="en-IN"/>
          </a:p>
        </p:txBody>
      </p:sp>
    </p:spTree>
    <p:extLst>
      <p:ext uri="{BB962C8B-B14F-4D97-AF65-F5344CB8AC3E}">
        <p14:creationId xmlns:p14="http://schemas.microsoft.com/office/powerpoint/2010/main" val="36687552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9BDF78-7E07-8028-6FAA-4F3C7835F6F9}"/>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334BB149-5250-1887-74E1-DE9281264CE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E72E4F5-A632-A60A-DF4E-C90CC4F5227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494BC2AC-14FE-B68F-31E1-3E1AB79D834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58DB511-98F0-5027-2FDA-539BF20A59C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191E4300-82C3-0126-4157-C14ED9445F5D}"/>
              </a:ext>
            </a:extLst>
          </p:cNvPr>
          <p:cNvSpPr>
            <a:spLocks noGrp="1"/>
          </p:cNvSpPr>
          <p:nvPr>
            <p:ph type="dt" sz="half" idx="10"/>
          </p:nvPr>
        </p:nvSpPr>
        <p:spPr/>
        <p:txBody>
          <a:bodyPr/>
          <a:lstStyle/>
          <a:p>
            <a:fld id="{51D5EF80-31A0-4592-85F3-11EF96FF5476}" type="datetimeFigureOut">
              <a:rPr lang="en-IN" smtClean="0"/>
              <a:t>18-12-2023</a:t>
            </a:fld>
            <a:endParaRPr lang="en-IN"/>
          </a:p>
        </p:txBody>
      </p:sp>
      <p:sp>
        <p:nvSpPr>
          <p:cNvPr id="8" name="Footer Placeholder 7">
            <a:extLst>
              <a:ext uri="{FF2B5EF4-FFF2-40B4-BE49-F238E27FC236}">
                <a16:creationId xmlns:a16="http://schemas.microsoft.com/office/drawing/2014/main" id="{626C2FED-8041-8386-52A7-9AD049BEB796}"/>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F07F5F1C-1A64-2119-2F9B-1583344185DE}"/>
              </a:ext>
            </a:extLst>
          </p:cNvPr>
          <p:cNvSpPr>
            <a:spLocks noGrp="1"/>
          </p:cNvSpPr>
          <p:nvPr>
            <p:ph type="sldNum" sz="quarter" idx="12"/>
          </p:nvPr>
        </p:nvSpPr>
        <p:spPr/>
        <p:txBody>
          <a:bodyPr/>
          <a:lstStyle/>
          <a:p>
            <a:fld id="{9AE016EB-57FD-4850-8F16-05637E5EB8AD}" type="slidenum">
              <a:rPr lang="en-IN" smtClean="0"/>
              <a:t>‹#›</a:t>
            </a:fld>
            <a:endParaRPr lang="en-IN"/>
          </a:p>
        </p:txBody>
      </p:sp>
    </p:spTree>
    <p:extLst>
      <p:ext uri="{BB962C8B-B14F-4D97-AF65-F5344CB8AC3E}">
        <p14:creationId xmlns:p14="http://schemas.microsoft.com/office/powerpoint/2010/main" val="19662754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2F2D95-D9A4-7491-101A-3C21EEE92738}"/>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619AD326-32CD-C8F8-3D76-321214B0CC9C}"/>
              </a:ext>
            </a:extLst>
          </p:cNvPr>
          <p:cNvSpPr>
            <a:spLocks noGrp="1"/>
          </p:cNvSpPr>
          <p:nvPr>
            <p:ph type="dt" sz="half" idx="10"/>
          </p:nvPr>
        </p:nvSpPr>
        <p:spPr/>
        <p:txBody>
          <a:bodyPr/>
          <a:lstStyle/>
          <a:p>
            <a:fld id="{51D5EF80-31A0-4592-85F3-11EF96FF5476}" type="datetimeFigureOut">
              <a:rPr lang="en-IN" smtClean="0"/>
              <a:t>18-12-2023</a:t>
            </a:fld>
            <a:endParaRPr lang="en-IN"/>
          </a:p>
        </p:txBody>
      </p:sp>
      <p:sp>
        <p:nvSpPr>
          <p:cNvPr id="4" name="Footer Placeholder 3">
            <a:extLst>
              <a:ext uri="{FF2B5EF4-FFF2-40B4-BE49-F238E27FC236}">
                <a16:creationId xmlns:a16="http://schemas.microsoft.com/office/drawing/2014/main" id="{FF9553E9-983F-8E96-326D-EDAA8D1F11FE}"/>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B8E916B6-1194-A784-AEC1-3F237EA287D6}"/>
              </a:ext>
            </a:extLst>
          </p:cNvPr>
          <p:cNvSpPr>
            <a:spLocks noGrp="1"/>
          </p:cNvSpPr>
          <p:nvPr>
            <p:ph type="sldNum" sz="quarter" idx="12"/>
          </p:nvPr>
        </p:nvSpPr>
        <p:spPr/>
        <p:txBody>
          <a:bodyPr/>
          <a:lstStyle/>
          <a:p>
            <a:fld id="{9AE016EB-57FD-4850-8F16-05637E5EB8AD}" type="slidenum">
              <a:rPr lang="en-IN" smtClean="0"/>
              <a:t>‹#›</a:t>
            </a:fld>
            <a:endParaRPr lang="en-IN"/>
          </a:p>
        </p:txBody>
      </p:sp>
    </p:spTree>
    <p:extLst>
      <p:ext uri="{BB962C8B-B14F-4D97-AF65-F5344CB8AC3E}">
        <p14:creationId xmlns:p14="http://schemas.microsoft.com/office/powerpoint/2010/main" val="39682761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E8D73CF-B18E-BB36-B308-7584F87CFFAB}"/>
              </a:ext>
            </a:extLst>
          </p:cNvPr>
          <p:cNvSpPr>
            <a:spLocks noGrp="1"/>
          </p:cNvSpPr>
          <p:nvPr>
            <p:ph type="dt" sz="half" idx="10"/>
          </p:nvPr>
        </p:nvSpPr>
        <p:spPr/>
        <p:txBody>
          <a:bodyPr/>
          <a:lstStyle/>
          <a:p>
            <a:fld id="{51D5EF80-31A0-4592-85F3-11EF96FF5476}" type="datetimeFigureOut">
              <a:rPr lang="en-IN" smtClean="0"/>
              <a:t>18-12-2023</a:t>
            </a:fld>
            <a:endParaRPr lang="en-IN"/>
          </a:p>
        </p:txBody>
      </p:sp>
      <p:sp>
        <p:nvSpPr>
          <p:cNvPr id="3" name="Footer Placeholder 2">
            <a:extLst>
              <a:ext uri="{FF2B5EF4-FFF2-40B4-BE49-F238E27FC236}">
                <a16:creationId xmlns:a16="http://schemas.microsoft.com/office/drawing/2014/main" id="{0AFAC6E9-842D-5CF9-6877-B78745F6C613}"/>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A047BFE2-82DF-5CB9-B53E-4F772B9D4CF4}"/>
              </a:ext>
            </a:extLst>
          </p:cNvPr>
          <p:cNvSpPr>
            <a:spLocks noGrp="1"/>
          </p:cNvSpPr>
          <p:nvPr>
            <p:ph type="sldNum" sz="quarter" idx="12"/>
          </p:nvPr>
        </p:nvSpPr>
        <p:spPr/>
        <p:txBody>
          <a:bodyPr/>
          <a:lstStyle/>
          <a:p>
            <a:fld id="{9AE016EB-57FD-4850-8F16-05637E5EB8AD}" type="slidenum">
              <a:rPr lang="en-IN" smtClean="0"/>
              <a:t>‹#›</a:t>
            </a:fld>
            <a:endParaRPr lang="en-IN"/>
          </a:p>
        </p:txBody>
      </p:sp>
    </p:spTree>
    <p:extLst>
      <p:ext uri="{BB962C8B-B14F-4D97-AF65-F5344CB8AC3E}">
        <p14:creationId xmlns:p14="http://schemas.microsoft.com/office/powerpoint/2010/main" val="31297510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69D441-E8B8-EBB7-A390-D665D19F03B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64AED55D-FF46-F971-15BE-C217BD31A8D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2F474AC3-31C4-86FE-BC61-D88E26B57BF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E800274-5C01-5AD9-1DCE-35F0F6B7961F}"/>
              </a:ext>
            </a:extLst>
          </p:cNvPr>
          <p:cNvSpPr>
            <a:spLocks noGrp="1"/>
          </p:cNvSpPr>
          <p:nvPr>
            <p:ph type="dt" sz="half" idx="10"/>
          </p:nvPr>
        </p:nvSpPr>
        <p:spPr/>
        <p:txBody>
          <a:bodyPr/>
          <a:lstStyle/>
          <a:p>
            <a:fld id="{51D5EF80-31A0-4592-85F3-11EF96FF5476}" type="datetimeFigureOut">
              <a:rPr lang="en-IN" smtClean="0"/>
              <a:t>18-12-2023</a:t>
            </a:fld>
            <a:endParaRPr lang="en-IN"/>
          </a:p>
        </p:txBody>
      </p:sp>
      <p:sp>
        <p:nvSpPr>
          <p:cNvPr id="6" name="Footer Placeholder 5">
            <a:extLst>
              <a:ext uri="{FF2B5EF4-FFF2-40B4-BE49-F238E27FC236}">
                <a16:creationId xmlns:a16="http://schemas.microsoft.com/office/drawing/2014/main" id="{070CB2B9-2E77-C9D9-D303-6589D7BDA57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F8E9B03-5FD6-EA2A-8FF3-5757BD52249F}"/>
              </a:ext>
            </a:extLst>
          </p:cNvPr>
          <p:cNvSpPr>
            <a:spLocks noGrp="1"/>
          </p:cNvSpPr>
          <p:nvPr>
            <p:ph type="sldNum" sz="quarter" idx="12"/>
          </p:nvPr>
        </p:nvSpPr>
        <p:spPr/>
        <p:txBody>
          <a:bodyPr/>
          <a:lstStyle/>
          <a:p>
            <a:fld id="{9AE016EB-57FD-4850-8F16-05637E5EB8AD}" type="slidenum">
              <a:rPr lang="en-IN" smtClean="0"/>
              <a:t>‹#›</a:t>
            </a:fld>
            <a:endParaRPr lang="en-IN"/>
          </a:p>
        </p:txBody>
      </p:sp>
    </p:spTree>
    <p:extLst>
      <p:ext uri="{BB962C8B-B14F-4D97-AF65-F5344CB8AC3E}">
        <p14:creationId xmlns:p14="http://schemas.microsoft.com/office/powerpoint/2010/main" val="16112709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B91BB9-AFD1-CB4F-3E4A-0D0E32D3370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6019AE3A-2430-3476-2222-054740ADB24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AC3B022A-675C-145F-AC34-D5EF238A8A2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27C7E84-5C76-A8C8-9709-F5E288AC2197}"/>
              </a:ext>
            </a:extLst>
          </p:cNvPr>
          <p:cNvSpPr>
            <a:spLocks noGrp="1"/>
          </p:cNvSpPr>
          <p:nvPr>
            <p:ph type="dt" sz="half" idx="10"/>
          </p:nvPr>
        </p:nvSpPr>
        <p:spPr/>
        <p:txBody>
          <a:bodyPr/>
          <a:lstStyle/>
          <a:p>
            <a:fld id="{51D5EF80-31A0-4592-85F3-11EF96FF5476}" type="datetimeFigureOut">
              <a:rPr lang="en-IN" smtClean="0"/>
              <a:t>18-12-2023</a:t>
            </a:fld>
            <a:endParaRPr lang="en-IN"/>
          </a:p>
        </p:txBody>
      </p:sp>
      <p:sp>
        <p:nvSpPr>
          <p:cNvPr id="6" name="Footer Placeholder 5">
            <a:extLst>
              <a:ext uri="{FF2B5EF4-FFF2-40B4-BE49-F238E27FC236}">
                <a16:creationId xmlns:a16="http://schemas.microsoft.com/office/drawing/2014/main" id="{20B80C3C-440F-E1DB-BD36-5D5A1D425FB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745F81B6-94F0-5178-D433-940D5720E457}"/>
              </a:ext>
            </a:extLst>
          </p:cNvPr>
          <p:cNvSpPr>
            <a:spLocks noGrp="1"/>
          </p:cNvSpPr>
          <p:nvPr>
            <p:ph type="sldNum" sz="quarter" idx="12"/>
          </p:nvPr>
        </p:nvSpPr>
        <p:spPr/>
        <p:txBody>
          <a:bodyPr/>
          <a:lstStyle/>
          <a:p>
            <a:fld id="{9AE016EB-57FD-4850-8F16-05637E5EB8AD}" type="slidenum">
              <a:rPr lang="en-IN" smtClean="0"/>
              <a:t>‹#›</a:t>
            </a:fld>
            <a:endParaRPr lang="en-IN"/>
          </a:p>
        </p:txBody>
      </p:sp>
    </p:spTree>
    <p:extLst>
      <p:ext uri="{BB962C8B-B14F-4D97-AF65-F5344CB8AC3E}">
        <p14:creationId xmlns:p14="http://schemas.microsoft.com/office/powerpoint/2010/main" val="28794510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7E744A4-727D-2A80-10F6-F6EF57E1E19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4D9960FC-7ED3-3C40-9BC4-117B2D556C9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8FD3933-D61C-AD57-78AF-21DE37C0A30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1D5EF80-31A0-4592-85F3-11EF96FF5476}" type="datetimeFigureOut">
              <a:rPr lang="en-IN" smtClean="0"/>
              <a:t>18-12-2023</a:t>
            </a:fld>
            <a:endParaRPr lang="en-IN"/>
          </a:p>
        </p:txBody>
      </p:sp>
      <p:sp>
        <p:nvSpPr>
          <p:cNvPr id="5" name="Footer Placeholder 4">
            <a:extLst>
              <a:ext uri="{FF2B5EF4-FFF2-40B4-BE49-F238E27FC236}">
                <a16:creationId xmlns:a16="http://schemas.microsoft.com/office/drawing/2014/main" id="{3CB7FE4F-4EC1-9AE8-B5E3-08354DABB6F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AF3A52DA-9DB1-C59E-E1AD-0952C298486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AE016EB-57FD-4850-8F16-05637E5EB8AD}" type="slidenum">
              <a:rPr lang="en-IN" smtClean="0"/>
              <a:t>‹#›</a:t>
            </a:fld>
            <a:endParaRPr lang="en-IN"/>
          </a:p>
        </p:txBody>
      </p:sp>
    </p:spTree>
    <p:extLst>
      <p:ext uri="{BB962C8B-B14F-4D97-AF65-F5344CB8AC3E}">
        <p14:creationId xmlns:p14="http://schemas.microsoft.com/office/powerpoint/2010/main" val="316990511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www.javatpoint.com/cpu-full-form" TargetMode="External"/><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hyperlink" Target="https://www.javatpoint.com/central-processing-unit"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www.javatpoint.com/ram" TargetMode="External"/><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hyperlink" Target="https://www.javatpoint.com/ram-full-form"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467BF-D816-AA17-0ED6-EA6BB2D94E69}"/>
              </a:ext>
            </a:extLst>
          </p:cNvPr>
          <p:cNvSpPr>
            <a:spLocks noGrp="1"/>
          </p:cNvSpPr>
          <p:nvPr>
            <p:ph type="ctrTitle"/>
          </p:nvPr>
        </p:nvSpPr>
        <p:spPr/>
        <p:txBody>
          <a:bodyPr/>
          <a:lstStyle/>
          <a:p>
            <a:endParaRPr lang="en-IN" dirty="0"/>
          </a:p>
        </p:txBody>
      </p:sp>
      <p:sp>
        <p:nvSpPr>
          <p:cNvPr id="3" name="Subtitle 2">
            <a:extLst>
              <a:ext uri="{FF2B5EF4-FFF2-40B4-BE49-F238E27FC236}">
                <a16:creationId xmlns:a16="http://schemas.microsoft.com/office/drawing/2014/main" id="{CFD99CA9-85B3-2A3D-68E5-FA61D82451EA}"/>
              </a:ext>
            </a:extLst>
          </p:cNvPr>
          <p:cNvSpPr>
            <a:spLocks noGrp="1"/>
          </p:cNvSpPr>
          <p:nvPr>
            <p:ph type="subTitle" idx="1"/>
          </p:nvPr>
        </p:nvSpPr>
        <p:spPr/>
        <p:txBody>
          <a:bodyPr/>
          <a:lstStyle/>
          <a:p>
            <a:endParaRPr lang="en-IN"/>
          </a:p>
        </p:txBody>
      </p:sp>
      <p:pic>
        <p:nvPicPr>
          <p:cNvPr id="5" name="Picture 4">
            <a:extLst>
              <a:ext uri="{FF2B5EF4-FFF2-40B4-BE49-F238E27FC236}">
                <a16:creationId xmlns:a16="http://schemas.microsoft.com/office/drawing/2014/main" id="{C92DD88B-E8E1-44F6-7573-F1CE6BC692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1"/>
          </a:xfrm>
          <a:prstGeom prst="rect">
            <a:avLst/>
          </a:prstGeom>
        </p:spPr>
      </p:pic>
      <p:sp>
        <p:nvSpPr>
          <p:cNvPr id="6" name="TextBox 5">
            <a:extLst>
              <a:ext uri="{FF2B5EF4-FFF2-40B4-BE49-F238E27FC236}">
                <a16:creationId xmlns:a16="http://schemas.microsoft.com/office/drawing/2014/main" id="{41F205BA-8C24-75F2-0F70-51C7434A05CF}"/>
              </a:ext>
            </a:extLst>
          </p:cNvPr>
          <p:cNvSpPr txBox="1"/>
          <p:nvPr/>
        </p:nvSpPr>
        <p:spPr>
          <a:xfrm>
            <a:off x="762000" y="2001838"/>
            <a:ext cx="3810000" cy="3108543"/>
          </a:xfrm>
          <a:prstGeom prst="rect">
            <a:avLst/>
          </a:prstGeom>
          <a:noFill/>
        </p:spPr>
        <p:txBody>
          <a:bodyPr wrap="square" rtlCol="0">
            <a:spAutoFit/>
          </a:bodyPr>
          <a:lstStyle/>
          <a:p>
            <a:r>
              <a:rPr lang="en-GB" sz="2800" b="0" i="0" dirty="0">
                <a:solidFill>
                  <a:schemeClr val="bg1"/>
                </a:solidFill>
                <a:effectLst/>
                <a:latin typeface="-apple-system"/>
              </a:rPr>
              <a:t>Memory in computer is any physical device that can store data or programs temporarily or permanently for use in an electronic digital computer</a:t>
            </a:r>
            <a:endParaRPr lang="en-IN" sz="2800" dirty="0">
              <a:solidFill>
                <a:schemeClr val="bg1"/>
              </a:solidFill>
            </a:endParaRPr>
          </a:p>
        </p:txBody>
      </p:sp>
    </p:spTree>
    <p:extLst>
      <p:ext uri="{BB962C8B-B14F-4D97-AF65-F5344CB8AC3E}">
        <p14:creationId xmlns:p14="http://schemas.microsoft.com/office/powerpoint/2010/main" val="1872670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E3B41C-4F61-EBB5-A5DF-0FDF9CEB319B}"/>
              </a:ext>
            </a:extLst>
          </p:cNvPr>
          <p:cNvSpPr>
            <a:spLocks noGrp="1"/>
          </p:cNvSpPr>
          <p:nvPr>
            <p:ph type="title"/>
          </p:nvPr>
        </p:nvSpPr>
        <p:spPr/>
        <p:txBody>
          <a:bodyPr/>
          <a:lstStyle/>
          <a:p>
            <a:endParaRPr lang="en-IN"/>
          </a:p>
        </p:txBody>
      </p:sp>
      <p:pic>
        <p:nvPicPr>
          <p:cNvPr id="13" name="Content Placeholder 12">
            <a:extLst>
              <a:ext uri="{FF2B5EF4-FFF2-40B4-BE49-F238E27FC236}">
                <a16:creationId xmlns:a16="http://schemas.microsoft.com/office/drawing/2014/main" id="{EA4DF00D-BD5A-7FA5-4A4E-E1783A5D52A5}"/>
              </a:ext>
            </a:extLst>
          </p:cNvPr>
          <p:cNvPicPr>
            <a:picLocks noGrp="1" noChangeAspect="1"/>
          </p:cNvPicPr>
          <p:nvPr>
            <p:ph idx="1"/>
          </p:nvPr>
        </p:nvPicPr>
        <p:blipFill>
          <a:blip r:embed="rId2">
            <a:extLst>
              <a:ext uri="{BEBA8EAE-BF5A-486C-A8C5-ECC9F3942E4B}">
                <a14:imgProps xmlns:a14="http://schemas.microsoft.com/office/drawing/2010/main">
                  <a14:imgLayer r:embed="rId3">
                    <a14:imgEffect>
                      <a14:brightnessContrast bright="-40000"/>
                    </a14:imgEffect>
                  </a14:imgLayer>
                </a14:imgProps>
              </a:ext>
              <a:ext uri="{28A0092B-C50C-407E-A947-70E740481C1C}">
                <a14:useLocalDpi xmlns:a14="http://schemas.microsoft.com/office/drawing/2010/main" val="0"/>
              </a:ext>
            </a:extLst>
          </a:blip>
          <a:stretch>
            <a:fillRect/>
          </a:stretch>
        </p:blipFill>
        <p:spPr>
          <a:xfrm>
            <a:off x="0" y="0"/>
            <a:ext cx="12192000" cy="6857999"/>
          </a:xfrm>
        </p:spPr>
      </p:pic>
      <p:sp>
        <p:nvSpPr>
          <p:cNvPr id="14" name="TextBox 13">
            <a:extLst>
              <a:ext uri="{FF2B5EF4-FFF2-40B4-BE49-F238E27FC236}">
                <a16:creationId xmlns:a16="http://schemas.microsoft.com/office/drawing/2014/main" id="{7E4A551A-2BDC-77A5-A6F6-CA6CD4416274}"/>
              </a:ext>
            </a:extLst>
          </p:cNvPr>
          <p:cNvSpPr txBox="1"/>
          <p:nvPr/>
        </p:nvSpPr>
        <p:spPr>
          <a:xfrm>
            <a:off x="541020" y="925830"/>
            <a:ext cx="10111740" cy="5293757"/>
          </a:xfrm>
          <a:prstGeom prst="rect">
            <a:avLst/>
          </a:prstGeom>
          <a:noFill/>
        </p:spPr>
        <p:txBody>
          <a:bodyPr wrap="square" rtlCol="0">
            <a:spAutoFit/>
          </a:bodyPr>
          <a:lstStyle/>
          <a:p>
            <a:r>
              <a:rPr lang="en-IN" sz="2800" b="0" i="0" dirty="0">
                <a:solidFill>
                  <a:schemeClr val="bg1"/>
                </a:solidFill>
                <a:effectLst/>
                <a:latin typeface="erdana"/>
              </a:rPr>
              <a:t>Read-Only Memory (ROM)</a:t>
            </a:r>
          </a:p>
          <a:p>
            <a:endParaRPr lang="en-IN" sz="2800" dirty="0">
              <a:solidFill>
                <a:schemeClr val="bg1"/>
              </a:solidFill>
              <a:latin typeface="erdana"/>
            </a:endParaRPr>
          </a:p>
          <a:p>
            <a:r>
              <a:rPr lang="en-GB" sz="2400" b="0" i="0" u="none" strike="noStrike" dirty="0">
                <a:solidFill>
                  <a:schemeClr val="bg1"/>
                </a:solidFill>
                <a:effectLst/>
                <a:latin typeface="inter-regular"/>
              </a:rPr>
              <a:t>ROM</a:t>
            </a:r>
            <a:r>
              <a:rPr lang="en-GB" sz="2400" b="0" i="0" dirty="0">
                <a:solidFill>
                  <a:schemeClr val="bg1"/>
                </a:solidFill>
                <a:effectLst/>
                <a:latin typeface="inter-regular"/>
              </a:rPr>
              <a:t> is a memory device or storage medium that is used to </a:t>
            </a:r>
            <a:r>
              <a:rPr lang="en-GB" sz="2400" b="1" i="0" dirty="0">
                <a:solidFill>
                  <a:schemeClr val="bg1"/>
                </a:solidFill>
                <a:effectLst/>
                <a:latin typeface="inter-bold"/>
              </a:rPr>
              <a:t>permanently</a:t>
            </a:r>
            <a:r>
              <a:rPr lang="en-GB" sz="2400" b="0" i="0" dirty="0">
                <a:solidFill>
                  <a:schemeClr val="bg1"/>
                </a:solidFill>
                <a:effectLst/>
                <a:latin typeface="inter-regular"/>
              </a:rPr>
              <a:t> store information inside a chip. It is a read-only memory that can only read stored information, data or programs, but we cannot write or modify anything. A ROM contains some important instructions or program data that are required to start or boot a computer. It is a </a:t>
            </a:r>
            <a:r>
              <a:rPr lang="en-GB" sz="2400" b="1" i="0" dirty="0">
                <a:solidFill>
                  <a:schemeClr val="bg1"/>
                </a:solidFill>
                <a:effectLst/>
                <a:latin typeface="inter-bold"/>
              </a:rPr>
              <a:t>non-volatile</a:t>
            </a:r>
            <a:r>
              <a:rPr lang="en-GB" sz="2400" b="0" i="0" dirty="0">
                <a:solidFill>
                  <a:schemeClr val="bg1"/>
                </a:solidFill>
                <a:effectLst/>
                <a:latin typeface="inter-regular"/>
              </a:rPr>
              <a:t> memory; it means that the stored information cannot be lost even when the power is turned off or the system is shut down.</a:t>
            </a:r>
          </a:p>
          <a:p>
            <a:r>
              <a:rPr lang="en-GB" sz="2400" dirty="0">
                <a:solidFill>
                  <a:schemeClr val="bg1"/>
                </a:solidFill>
                <a:latin typeface="inter-regular"/>
              </a:rPr>
              <a:t>Type of ROM:</a:t>
            </a:r>
          </a:p>
          <a:p>
            <a:r>
              <a:rPr lang="en-GB" sz="2400" b="1" i="0" dirty="0">
                <a:solidFill>
                  <a:schemeClr val="bg1"/>
                </a:solidFill>
                <a:effectLst/>
                <a:latin typeface="inter-bold"/>
              </a:rPr>
              <a:t>PROM (Programmable Read Only Memory)</a:t>
            </a:r>
          </a:p>
          <a:p>
            <a:r>
              <a:rPr lang="en-GB" sz="2400" b="1" i="0" dirty="0">
                <a:solidFill>
                  <a:schemeClr val="bg1"/>
                </a:solidFill>
                <a:effectLst/>
                <a:latin typeface="inter-bold"/>
              </a:rPr>
              <a:t>EPROM (Erasable and Programmable Read Only Memory)</a:t>
            </a:r>
            <a:endParaRPr lang="en-GB" sz="2400" dirty="0">
              <a:solidFill>
                <a:schemeClr val="bg1"/>
              </a:solidFill>
              <a:latin typeface="inter-regular"/>
            </a:endParaRPr>
          </a:p>
          <a:p>
            <a:r>
              <a:rPr lang="en-GB" sz="2400" b="1" i="0" dirty="0">
                <a:solidFill>
                  <a:schemeClr val="bg1"/>
                </a:solidFill>
                <a:effectLst/>
                <a:latin typeface="inter-bold"/>
              </a:rPr>
              <a:t>EEPROM (Electrically Erasable and Programmable Read Only Memory)</a:t>
            </a:r>
            <a:endParaRPr lang="en-IN" sz="2400" b="0" i="0" dirty="0">
              <a:solidFill>
                <a:schemeClr val="bg1"/>
              </a:solidFill>
              <a:effectLst/>
              <a:latin typeface="erdana"/>
            </a:endParaRPr>
          </a:p>
          <a:p>
            <a:endParaRPr lang="en-IN" dirty="0"/>
          </a:p>
        </p:txBody>
      </p:sp>
    </p:spTree>
    <p:extLst>
      <p:ext uri="{BB962C8B-B14F-4D97-AF65-F5344CB8AC3E}">
        <p14:creationId xmlns:p14="http://schemas.microsoft.com/office/powerpoint/2010/main" val="2371078173"/>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C275A-0DDB-4BFF-9F86-098CAB0E05A4}"/>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C533A1CE-B7EB-4AEF-6743-BDF407C620D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
            <a:ext cx="12192000" cy="6857999"/>
          </a:xfrm>
        </p:spPr>
      </p:pic>
      <p:sp>
        <p:nvSpPr>
          <p:cNvPr id="3" name="TextBox 2">
            <a:extLst>
              <a:ext uri="{FF2B5EF4-FFF2-40B4-BE49-F238E27FC236}">
                <a16:creationId xmlns:a16="http://schemas.microsoft.com/office/drawing/2014/main" id="{7EC07C7B-3887-8967-D04D-741C5C47A1CC}"/>
              </a:ext>
            </a:extLst>
          </p:cNvPr>
          <p:cNvSpPr txBox="1"/>
          <p:nvPr/>
        </p:nvSpPr>
        <p:spPr>
          <a:xfrm>
            <a:off x="1301115" y="0"/>
            <a:ext cx="9589770" cy="7571303"/>
          </a:xfrm>
          <a:prstGeom prst="rect">
            <a:avLst/>
          </a:prstGeom>
          <a:noFill/>
        </p:spPr>
        <p:txBody>
          <a:bodyPr wrap="square" rtlCol="0">
            <a:spAutoFit/>
          </a:bodyPr>
          <a:lstStyle/>
          <a:p>
            <a:r>
              <a:rPr lang="en-GB" sz="4000" b="0" i="0" dirty="0">
                <a:solidFill>
                  <a:schemeClr val="bg1"/>
                </a:solidFill>
                <a:effectLst/>
                <a:latin typeface="erdana"/>
              </a:rPr>
              <a:t>Why do we need a computer memory</a:t>
            </a:r>
            <a:r>
              <a:rPr lang="en-GB" b="0" i="0" dirty="0">
                <a:solidFill>
                  <a:srgbClr val="610B38"/>
                </a:solidFill>
                <a:effectLst/>
                <a:latin typeface="erdana"/>
              </a:rPr>
              <a:t>?</a:t>
            </a:r>
          </a:p>
          <a:p>
            <a:endParaRPr lang="en-GB" b="0" i="0" dirty="0">
              <a:solidFill>
                <a:srgbClr val="610B38"/>
              </a:solidFill>
              <a:effectLst/>
              <a:latin typeface="erdana"/>
            </a:endParaRPr>
          </a:p>
          <a:p>
            <a:r>
              <a:rPr lang="en-GB" sz="3200" b="0" i="0" dirty="0">
                <a:solidFill>
                  <a:schemeClr val="bg1"/>
                </a:solidFill>
                <a:effectLst/>
                <a:latin typeface="inter-regular"/>
              </a:rPr>
              <a:t>In the computer system, we need computer memory to store various types of data like text, images, video, audio, documents, etc. We can retrieve it when the data is required. For example, when we write and execute any computer program, it is initially stored in primary memory. If the processor does not need particular items for a longer time, the program or data is automatically saved into the permanent or secondary memory. Then the data is called from secondary memory to main memory and performs the execution of codes.</a:t>
            </a:r>
            <a:endParaRPr lang="en-IN" sz="3200" dirty="0">
              <a:solidFill>
                <a:schemeClr val="bg1"/>
              </a:solidFill>
            </a:endParaRPr>
          </a:p>
          <a:p>
            <a:endParaRPr lang="en-IN" dirty="0"/>
          </a:p>
          <a:p>
            <a:endParaRPr lang="en-IN" dirty="0"/>
          </a:p>
          <a:p>
            <a:endParaRPr lang="en-IN" dirty="0"/>
          </a:p>
          <a:p>
            <a:endParaRPr lang="en-IN" dirty="0"/>
          </a:p>
          <a:p>
            <a:endParaRPr lang="en-IN" dirty="0"/>
          </a:p>
          <a:p>
            <a:endParaRPr lang="en-IN" dirty="0"/>
          </a:p>
        </p:txBody>
      </p:sp>
    </p:spTree>
    <p:extLst>
      <p:ext uri="{BB962C8B-B14F-4D97-AF65-F5344CB8AC3E}">
        <p14:creationId xmlns:p14="http://schemas.microsoft.com/office/powerpoint/2010/main" val="869686942"/>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9AB667-6E03-863C-0160-765AA51E8F76}"/>
              </a:ext>
            </a:extLst>
          </p:cNvPr>
          <p:cNvSpPr>
            <a:spLocks noGrp="1"/>
          </p:cNvSpPr>
          <p:nvPr>
            <p:ph type="title"/>
          </p:nvPr>
        </p:nvSpPr>
        <p:spPr/>
        <p:txBody>
          <a:bodyPr/>
          <a:lstStyle/>
          <a:p>
            <a:endParaRPr lang="en-IN"/>
          </a:p>
        </p:txBody>
      </p:sp>
      <p:pic>
        <p:nvPicPr>
          <p:cNvPr id="9" name="Content Placeholder 8">
            <a:extLst>
              <a:ext uri="{FF2B5EF4-FFF2-40B4-BE49-F238E27FC236}">
                <a16:creationId xmlns:a16="http://schemas.microsoft.com/office/drawing/2014/main" id="{E11E4080-4344-D355-2CD9-A4EA93126E0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938010"/>
          </a:xfrm>
        </p:spPr>
      </p:pic>
      <p:sp>
        <p:nvSpPr>
          <p:cNvPr id="10" name="TextBox 9">
            <a:extLst>
              <a:ext uri="{FF2B5EF4-FFF2-40B4-BE49-F238E27FC236}">
                <a16:creationId xmlns:a16="http://schemas.microsoft.com/office/drawing/2014/main" id="{5AD88920-6CDD-54D8-496F-D867E789FD08}"/>
              </a:ext>
            </a:extLst>
          </p:cNvPr>
          <p:cNvSpPr txBox="1"/>
          <p:nvPr/>
        </p:nvSpPr>
        <p:spPr>
          <a:xfrm>
            <a:off x="1188720" y="160020"/>
            <a:ext cx="9326880" cy="7909858"/>
          </a:xfrm>
          <a:prstGeom prst="rect">
            <a:avLst/>
          </a:prstGeom>
          <a:noFill/>
        </p:spPr>
        <p:txBody>
          <a:bodyPr wrap="square" rtlCol="0">
            <a:spAutoFit/>
          </a:bodyPr>
          <a:lstStyle/>
          <a:p>
            <a:pPr algn="just"/>
            <a:r>
              <a:rPr lang="en-IN" sz="4000" b="0" i="0" dirty="0">
                <a:solidFill>
                  <a:schemeClr val="bg1"/>
                </a:solidFill>
                <a:effectLst/>
                <a:latin typeface="erdana"/>
              </a:rPr>
              <a:t>                       Features of Memory</a:t>
            </a:r>
          </a:p>
          <a:p>
            <a:pPr algn="just"/>
            <a:endParaRPr lang="en-IN" sz="4000" b="0" i="0" dirty="0">
              <a:solidFill>
                <a:schemeClr val="bg1"/>
              </a:solidFill>
              <a:effectLst/>
              <a:latin typeface="erdana"/>
            </a:endParaRPr>
          </a:p>
          <a:p>
            <a:pPr algn="just"/>
            <a:r>
              <a:rPr lang="en-GB" sz="2400" b="1" i="0" dirty="0">
                <a:solidFill>
                  <a:schemeClr val="bg1"/>
                </a:solidFill>
                <a:effectLst/>
                <a:latin typeface="inter-bold"/>
              </a:rPr>
              <a:t>Location:</a:t>
            </a:r>
            <a:r>
              <a:rPr lang="en-GB" sz="2400" b="0" i="0" dirty="0">
                <a:solidFill>
                  <a:schemeClr val="bg1"/>
                </a:solidFill>
                <a:effectLst/>
                <a:latin typeface="inter-regular"/>
              </a:rPr>
              <a:t> It represents the internal or external location of the memory in a computer. The internal memory is inbuilt in computer memory. It is also known as primary memory. the example of primary memory are registers, cache and main memory. Whereas, external memory is the separate storage device from the computer, such as disk, tape, USB pen drive.</a:t>
            </a:r>
          </a:p>
          <a:p>
            <a:pPr algn="just"/>
            <a:endParaRPr lang="en-GB" sz="2400" dirty="0">
              <a:solidFill>
                <a:schemeClr val="bg1"/>
              </a:solidFill>
              <a:latin typeface="inter-regular"/>
            </a:endParaRPr>
          </a:p>
          <a:p>
            <a:pPr algn="just"/>
            <a:endParaRPr lang="en-GB" sz="2400" b="0" i="0" dirty="0">
              <a:solidFill>
                <a:schemeClr val="bg1"/>
              </a:solidFill>
              <a:effectLst/>
              <a:latin typeface="inter-regular"/>
            </a:endParaRPr>
          </a:p>
          <a:p>
            <a:pPr algn="just"/>
            <a:r>
              <a:rPr lang="en-GB" sz="2400" b="1" i="0" dirty="0">
                <a:solidFill>
                  <a:schemeClr val="bg1"/>
                </a:solidFill>
                <a:effectLst/>
                <a:latin typeface="inter-bold"/>
              </a:rPr>
              <a:t>Capacity:</a:t>
            </a:r>
            <a:r>
              <a:rPr lang="en-GB" sz="2400" b="0" i="0" dirty="0">
                <a:solidFill>
                  <a:schemeClr val="bg1"/>
                </a:solidFill>
                <a:effectLst/>
                <a:latin typeface="inter-regular"/>
              </a:rPr>
              <a:t> It is the most important feature of computer memory. Storage capacity can vary in external and internal memory. External devices' storage capacity is measured in terms of bytes, whereas the internal memory is measured with bytes or words. The storage word length can vary in bits, such as 8, 16 or 32 bits.</a:t>
            </a:r>
          </a:p>
          <a:p>
            <a:pPr algn="just"/>
            <a:endParaRPr lang="en-GB" sz="2000" b="0" i="0" dirty="0">
              <a:solidFill>
                <a:schemeClr val="bg1"/>
              </a:solidFill>
              <a:effectLst/>
              <a:latin typeface="inter-regular"/>
            </a:endParaRPr>
          </a:p>
          <a:p>
            <a:pPr algn="just"/>
            <a:endParaRPr lang="en-IN" sz="4000" dirty="0">
              <a:solidFill>
                <a:schemeClr val="bg1"/>
              </a:solidFill>
              <a:latin typeface="erdana"/>
            </a:endParaRPr>
          </a:p>
          <a:p>
            <a:pPr algn="just"/>
            <a:endParaRPr lang="en-IN" sz="4000" b="0" i="0" dirty="0">
              <a:solidFill>
                <a:schemeClr val="bg1"/>
              </a:solidFill>
              <a:effectLst/>
              <a:latin typeface="erdana"/>
            </a:endParaRPr>
          </a:p>
          <a:p>
            <a:pPr algn="just"/>
            <a:endParaRPr lang="en-IN" sz="4000" b="0" i="0" dirty="0">
              <a:solidFill>
                <a:schemeClr val="bg1"/>
              </a:solidFill>
              <a:effectLst/>
              <a:latin typeface="erdana"/>
            </a:endParaRPr>
          </a:p>
        </p:txBody>
      </p:sp>
    </p:spTree>
    <p:extLst>
      <p:ext uri="{BB962C8B-B14F-4D97-AF65-F5344CB8AC3E}">
        <p14:creationId xmlns:p14="http://schemas.microsoft.com/office/powerpoint/2010/main" val="4216784409"/>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3BAF27-0E35-7EC5-4670-1BF40C9821CE}"/>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8D258B9D-A909-7B47-343B-79BD0235E6B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58000"/>
          </a:xfrm>
        </p:spPr>
      </p:pic>
      <p:sp>
        <p:nvSpPr>
          <p:cNvPr id="6" name="TextBox 5">
            <a:extLst>
              <a:ext uri="{FF2B5EF4-FFF2-40B4-BE49-F238E27FC236}">
                <a16:creationId xmlns:a16="http://schemas.microsoft.com/office/drawing/2014/main" id="{16ABA3C4-8BCA-5CFD-FEB0-8258EB0A99C8}"/>
              </a:ext>
            </a:extLst>
          </p:cNvPr>
          <p:cNvSpPr txBox="1"/>
          <p:nvPr/>
        </p:nvSpPr>
        <p:spPr>
          <a:xfrm>
            <a:off x="1405890" y="1074420"/>
            <a:ext cx="9509760" cy="5724644"/>
          </a:xfrm>
          <a:prstGeom prst="rect">
            <a:avLst/>
          </a:prstGeom>
          <a:noFill/>
        </p:spPr>
        <p:txBody>
          <a:bodyPr wrap="square" rtlCol="0">
            <a:spAutoFit/>
          </a:bodyPr>
          <a:lstStyle/>
          <a:p>
            <a:pPr algn="just"/>
            <a:r>
              <a:rPr lang="en-GB" sz="2400" b="1" i="0" dirty="0">
                <a:solidFill>
                  <a:schemeClr val="bg1"/>
                </a:solidFill>
                <a:effectLst/>
                <a:latin typeface="inter-bold"/>
              </a:rPr>
              <a:t>Access Methods:</a:t>
            </a:r>
            <a:r>
              <a:rPr lang="en-GB" sz="2400" b="0" i="0" dirty="0">
                <a:solidFill>
                  <a:schemeClr val="bg1"/>
                </a:solidFill>
                <a:effectLst/>
                <a:latin typeface="inter-regular"/>
              </a:rPr>
              <a:t> Memory can be accessed through four modes of memory.</a:t>
            </a:r>
          </a:p>
          <a:p>
            <a:pPr algn="just"/>
            <a:endParaRPr lang="en-GB" sz="2000" b="0" i="0" dirty="0">
              <a:solidFill>
                <a:schemeClr val="bg1"/>
              </a:solidFill>
              <a:effectLst/>
              <a:latin typeface="inter-regular"/>
            </a:endParaRPr>
          </a:p>
          <a:p>
            <a:pPr marL="742950" lvl="1" indent="-285750" algn="just">
              <a:buFont typeface="+mj-lt"/>
              <a:buAutoNum type="arabicPeriod"/>
            </a:pPr>
            <a:r>
              <a:rPr lang="en-GB" sz="2000" b="1" i="0" dirty="0">
                <a:solidFill>
                  <a:schemeClr val="bg1"/>
                </a:solidFill>
                <a:effectLst/>
                <a:latin typeface="inter-bold"/>
              </a:rPr>
              <a:t>DMA:</a:t>
            </a:r>
            <a:r>
              <a:rPr lang="en-GB" sz="2000" b="0" i="0" dirty="0">
                <a:solidFill>
                  <a:schemeClr val="bg1"/>
                </a:solidFill>
                <a:effectLst/>
                <a:latin typeface="inter-regular"/>
              </a:rPr>
              <a:t> As the name specifies, Direct Memory Address (DMA) is a method that allows input/output (I/O) devices to access or retrieve data directly or from the main memory.</a:t>
            </a:r>
          </a:p>
          <a:p>
            <a:pPr marL="742950" lvl="1" indent="-285750" algn="just">
              <a:buFont typeface="+mj-lt"/>
              <a:buAutoNum type="arabicPeriod"/>
            </a:pPr>
            <a:r>
              <a:rPr lang="en-GB" sz="2000" b="1" i="0" dirty="0">
                <a:solidFill>
                  <a:schemeClr val="bg1"/>
                </a:solidFill>
                <a:effectLst/>
                <a:latin typeface="inter-bold"/>
              </a:rPr>
              <a:t>Sequential Access Method:</a:t>
            </a:r>
            <a:r>
              <a:rPr lang="en-GB" sz="2000" b="0" i="0" dirty="0">
                <a:solidFill>
                  <a:schemeClr val="bg1"/>
                </a:solidFill>
                <a:effectLst/>
                <a:latin typeface="inter-regular"/>
              </a:rPr>
              <a:t> The sequential access method is used in a data storage device to read stored data sequentially from the computer memory. Whereas, the data received from random access memory (RAM) can be in any order.</a:t>
            </a:r>
          </a:p>
          <a:p>
            <a:pPr marL="742950" lvl="1" indent="-285750" algn="just">
              <a:buFont typeface="+mj-lt"/>
              <a:buAutoNum type="arabicPeriod"/>
            </a:pPr>
            <a:r>
              <a:rPr lang="en-GB" sz="2000" b="1" i="0" dirty="0">
                <a:solidFill>
                  <a:schemeClr val="bg1"/>
                </a:solidFill>
                <a:effectLst/>
                <a:latin typeface="inter-bold"/>
              </a:rPr>
              <a:t>Random Access Method:</a:t>
            </a:r>
            <a:r>
              <a:rPr lang="en-GB" sz="2000" b="0" i="0" dirty="0">
                <a:solidFill>
                  <a:schemeClr val="bg1"/>
                </a:solidFill>
                <a:effectLst/>
                <a:latin typeface="inter-regular"/>
              </a:rPr>
              <a:t> It is a method used to randomly access data from memory. This method is the opposite of SAM. For example, to go from A to Z in random access, we can directly jump to any specified location. In the Sequential method, we have to follow all intervening from A to Z to reach at the particular memory location.</a:t>
            </a:r>
          </a:p>
          <a:p>
            <a:pPr marL="742950" lvl="1" indent="-285750" algn="just">
              <a:buFont typeface="+mj-lt"/>
              <a:buAutoNum type="arabicPeriod"/>
            </a:pPr>
            <a:r>
              <a:rPr lang="en-GB" sz="2000" b="1" i="0" dirty="0">
                <a:solidFill>
                  <a:schemeClr val="bg1"/>
                </a:solidFill>
                <a:effectLst/>
                <a:latin typeface="inter-bold"/>
              </a:rPr>
              <a:t>Associative Access Method:</a:t>
            </a:r>
            <a:r>
              <a:rPr lang="en-GB" sz="2000" b="0" i="0" dirty="0">
                <a:solidFill>
                  <a:schemeClr val="bg1"/>
                </a:solidFill>
                <a:effectLst/>
                <a:latin typeface="inter-regular"/>
              </a:rPr>
              <a:t> It is a special type of memory that optimizes search performance through defined data to directly access the stored information based on a memory address.</a:t>
            </a:r>
          </a:p>
          <a:p>
            <a:endParaRPr lang="en-IN" dirty="0"/>
          </a:p>
        </p:txBody>
      </p:sp>
    </p:spTree>
    <p:extLst>
      <p:ext uri="{BB962C8B-B14F-4D97-AF65-F5344CB8AC3E}">
        <p14:creationId xmlns:p14="http://schemas.microsoft.com/office/powerpoint/2010/main" val="1891533838"/>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D58C11-4A9A-885E-D3C3-392C4F092905}"/>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E3595F1D-91FD-C2AD-77D9-20CE58C9463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 y="0"/>
            <a:ext cx="12191999" cy="6858000"/>
          </a:xfrm>
        </p:spPr>
      </p:pic>
      <p:sp>
        <p:nvSpPr>
          <p:cNvPr id="7" name="TextBox 6">
            <a:extLst>
              <a:ext uri="{FF2B5EF4-FFF2-40B4-BE49-F238E27FC236}">
                <a16:creationId xmlns:a16="http://schemas.microsoft.com/office/drawing/2014/main" id="{9A99C6D0-9304-FFEC-6367-0AE3A7F995E2}"/>
              </a:ext>
            </a:extLst>
          </p:cNvPr>
          <p:cNvSpPr txBox="1"/>
          <p:nvPr/>
        </p:nvSpPr>
        <p:spPr>
          <a:xfrm>
            <a:off x="1017270" y="1143000"/>
            <a:ext cx="9715500" cy="3693319"/>
          </a:xfrm>
          <a:prstGeom prst="rect">
            <a:avLst/>
          </a:prstGeom>
          <a:noFill/>
        </p:spPr>
        <p:txBody>
          <a:bodyPr wrap="square" rtlCol="0">
            <a:spAutoFit/>
          </a:bodyPr>
          <a:lstStyle/>
          <a:p>
            <a:pPr algn="just"/>
            <a:r>
              <a:rPr lang="en-GB" sz="2400" b="1" i="0" dirty="0">
                <a:solidFill>
                  <a:srgbClr val="00B0F0"/>
                </a:solidFill>
                <a:effectLst/>
                <a:latin typeface="inter-bold"/>
              </a:rPr>
              <a:t>Unit of transfer:</a:t>
            </a:r>
            <a:r>
              <a:rPr lang="en-GB" sz="2400" b="0" i="0" dirty="0">
                <a:solidFill>
                  <a:srgbClr val="00B0F0"/>
                </a:solidFill>
                <a:effectLst/>
                <a:latin typeface="inter-regular"/>
              </a:rPr>
              <a:t> As the name suggests, a unit of transfer measures the transfer rate of bits that can be read or write in or out of the memory devices. The transfer rate of data can be different in external and internal memory.</a:t>
            </a:r>
          </a:p>
          <a:p>
            <a:pPr algn="just">
              <a:buFont typeface="+mj-lt"/>
              <a:buAutoNum type="arabicPeriod"/>
            </a:pPr>
            <a:endParaRPr lang="en-GB" b="0" i="0" dirty="0">
              <a:solidFill>
                <a:srgbClr val="00B0F0"/>
              </a:solidFill>
              <a:effectLst/>
              <a:latin typeface="inter-regular"/>
            </a:endParaRPr>
          </a:p>
          <a:p>
            <a:pPr marL="742950" lvl="1" indent="-285750" algn="just">
              <a:buFont typeface="+mj-lt"/>
              <a:buAutoNum type="arabicPeriod"/>
            </a:pPr>
            <a:r>
              <a:rPr lang="en-GB" sz="2400" b="1" i="0" dirty="0">
                <a:solidFill>
                  <a:srgbClr val="00B0F0"/>
                </a:solidFill>
                <a:effectLst/>
                <a:latin typeface="inter-bold"/>
              </a:rPr>
              <a:t>Internal memory:</a:t>
            </a:r>
            <a:r>
              <a:rPr lang="en-GB" sz="2400" b="0" i="0" dirty="0">
                <a:solidFill>
                  <a:srgbClr val="00B0F0"/>
                </a:solidFill>
                <a:effectLst/>
                <a:latin typeface="inter-regular"/>
              </a:rPr>
              <a:t> The transfer rate of bits is mostly equal to the word size.</a:t>
            </a:r>
          </a:p>
          <a:p>
            <a:pPr marL="742950" lvl="1" indent="-285750" algn="just">
              <a:buFont typeface="+mj-lt"/>
              <a:buAutoNum type="arabicPeriod"/>
            </a:pPr>
            <a:r>
              <a:rPr lang="en-GB" sz="2400" b="1" i="0" dirty="0">
                <a:solidFill>
                  <a:srgbClr val="00B0F0"/>
                </a:solidFill>
                <a:effectLst/>
                <a:latin typeface="inter-bold"/>
              </a:rPr>
              <a:t>External memory:</a:t>
            </a:r>
            <a:r>
              <a:rPr lang="en-GB" sz="2400" b="0" i="0" dirty="0">
                <a:solidFill>
                  <a:srgbClr val="00B0F0"/>
                </a:solidFill>
                <a:effectLst/>
                <a:latin typeface="inter-regular"/>
              </a:rPr>
              <a:t> The transfer rate of bit or unit is not equal to the word length. It is always greater than a word or may be referred to as </a:t>
            </a:r>
            <a:r>
              <a:rPr lang="en-GB" sz="2400" b="1" i="0" dirty="0">
                <a:solidFill>
                  <a:srgbClr val="00B0F0"/>
                </a:solidFill>
                <a:effectLst/>
                <a:latin typeface="inter-bold"/>
              </a:rPr>
              <a:t>blocks</a:t>
            </a:r>
            <a:r>
              <a:rPr lang="en-GB" sz="2400" b="0" i="0" dirty="0">
                <a:solidFill>
                  <a:srgbClr val="00B0F0"/>
                </a:solidFill>
                <a:effectLst/>
                <a:latin typeface="inter-regular"/>
              </a:rPr>
              <a:t>.</a:t>
            </a:r>
          </a:p>
        </p:txBody>
      </p:sp>
    </p:spTree>
    <p:extLst>
      <p:ext uri="{BB962C8B-B14F-4D97-AF65-F5344CB8AC3E}">
        <p14:creationId xmlns:p14="http://schemas.microsoft.com/office/powerpoint/2010/main" val="897702128"/>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36F90-673C-FCEF-0AB9-31C559108F4E}"/>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0E254005-2C60-2E4E-7897-0D1EFA6CE54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58000"/>
          </a:xfrm>
        </p:spPr>
      </p:pic>
      <p:sp>
        <p:nvSpPr>
          <p:cNvPr id="6" name="TextBox 5">
            <a:extLst>
              <a:ext uri="{FF2B5EF4-FFF2-40B4-BE49-F238E27FC236}">
                <a16:creationId xmlns:a16="http://schemas.microsoft.com/office/drawing/2014/main" id="{D9D9D465-B57B-3DCB-5A1A-ABC58AEE2B45}"/>
              </a:ext>
            </a:extLst>
          </p:cNvPr>
          <p:cNvSpPr txBox="1"/>
          <p:nvPr/>
        </p:nvSpPr>
        <p:spPr>
          <a:xfrm>
            <a:off x="697230" y="1005840"/>
            <a:ext cx="10355580" cy="5109091"/>
          </a:xfrm>
          <a:prstGeom prst="rect">
            <a:avLst/>
          </a:prstGeom>
          <a:noFill/>
        </p:spPr>
        <p:txBody>
          <a:bodyPr wrap="square" rtlCol="0">
            <a:spAutoFit/>
          </a:bodyPr>
          <a:lstStyle/>
          <a:p>
            <a:pPr algn="just"/>
            <a:r>
              <a:rPr lang="en-GB" sz="2800" b="1" i="0" dirty="0">
                <a:solidFill>
                  <a:schemeClr val="bg1"/>
                </a:solidFill>
                <a:effectLst/>
                <a:latin typeface="inter-bold"/>
              </a:rPr>
              <a:t>Performance:</a:t>
            </a:r>
            <a:r>
              <a:rPr lang="en-GB" sz="2800" b="0" i="0" dirty="0">
                <a:solidFill>
                  <a:schemeClr val="bg1"/>
                </a:solidFill>
                <a:effectLst/>
                <a:latin typeface="inter-regular"/>
              </a:rPr>
              <a:t> The performance of memory is majorly divided into three parts.</a:t>
            </a:r>
          </a:p>
          <a:p>
            <a:pPr marL="742950" lvl="1" indent="-285750" algn="just">
              <a:buFont typeface="+mj-lt"/>
              <a:buAutoNum type="arabicPeriod"/>
            </a:pPr>
            <a:r>
              <a:rPr lang="en-GB" sz="2800" b="1" i="0" dirty="0">
                <a:solidFill>
                  <a:schemeClr val="bg1"/>
                </a:solidFill>
                <a:effectLst/>
                <a:latin typeface="inter-bold"/>
              </a:rPr>
              <a:t>Access Time:</a:t>
            </a:r>
            <a:r>
              <a:rPr lang="en-GB" sz="2800" b="0" i="0" dirty="0">
                <a:solidFill>
                  <a:schemeClr val="bg1"/>
                </a:solidFill>
                <a:effectLst/>
                <a:latin typeface="inter-regular"/>
              </a:rPr>
              <a:t> In random access memory, it represents the total time taken by memory devices to perform a read or write operation that an address is sent to memory.</a:t>
            </a:r>
          </a:p>
          <a:p>
            <a:pPr marL="742950" lvl="1" indent="-285750" algn="just">
              <a:buFont typeface="+mj-lt"/>
              <a:buAutoNum type="arabicPeriod"/>
            </a:pPr>
            <a:r>
              <a:rPr lang="en-GB" sz="2800" b="1" i="0" dirty="0">
                <a:solidFill>
                  <a:schemeClr val="bg1"/>
                </a:solidFill>
                <a:effectLst/>
                <a:latin typeface="inter-bold"/>
              </a:rPr>
              <a:t>Memory Cycle Time:</a:t>
            </a:r>
            <a:r>
              <a:rPr lang="en-GB" sz="2800" b="0" i="0" dirty="0">
                <a:solidFill>
                  <a:schemeClr val="bg1"/>
                </a:solidFill>
                <a:effectLst/>
                <a:latin typeface="inter-regular"/>
              </a:rPr>
              <a:t> Total time required to access memory block and additional required time before starting second access.</a:t>
            </a:r>
          </a:p>
          <a:p>
            <a:pPr marL="742950" lvl="1" indent="-285750" algn="just">
              <a:buFont typeface="+mj-lt"/>
              <a:buAutoNum type="arabicPeriod"/>
            </a:pPr>
            <a:r>
              <a:rPr lang="en-GB" sz="2800" b="1" i="0" dirty="0">
                <a:solidFill>
                  <a:schemeClr val="bg1"/>
                </a:solidFill>
                <a:effectLst/>
                <a:latin typeface="inter-bold"/>
              </a:rPr>
              <a:t>Transfer rate:</a:t>
            </a:r>
            <a:r>
              <a:rPr lang="en-GB" sz="2800" b="0" i="0" dirty="0">
                <a:solidFill>
                  <a:schemeClr val="bg1"/>
                </a:solidFill>
                <a:effectLst/>
                <a:latin typeface="inter-regular"/>
              </a:rPr>
              <a:t> It describes the transfer rate of data used to transmit memory to or from an external or internal memory device. Bit transfer can be different for different external and internal devices.</a:t>
            </a:r>
          </a:p>
          <a:p>
            <a:endParaRPr lang="en-IN" dirty="0"/>
          </a:p>
        </p:txBody>
      </p:sp>
    </p:spTree>
    <p:extLst>
      <p:ext uri="{BB962C8B-B14F-4D97-AF65-F5344CB8AC3E}">
        <p14:creationId xmlns:p14="http://schemas.microsoft.com/office/powerpoint/2010/main" val="1674380881"/>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C2C164-4FF3-6E2D-2605-9E31DE372ECC}"/>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E9B50F93-9DF4-FA88-78F1-ACBDA7DFFC4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58000"/>
          </a:xfrm>
        </p:spPr>
      </p:pic>
      <p:sp>
        <p:nvSpPr>
          <p:cNvPr id="6" name="TextBox 5">
            <a:extLst>
              <a:ext uri="{FF2B5EF4-FFF2-40B4-BE49-F238E27FC236}">
                <a16:creationId xmlns:a16="http://schemas.microsoft.com/office/drawing/2014/main" id="{496C048F-887D-5233-8A5A-9F9582173E79}"/>
              </a:ext>
            </a:extLst>
          </p:cNvPr>
          <p:cNvSpPr txBox="1"/>
          <p:nvPr/>
        </p:nvSpPr>
        <p:spPr>
          <a:xfrm>
            <a:off x="628650" y="845820"/>
            <a:ext cx="9875520" cy="4308872"/>
          </a:xfrm>
          <a:prstGeom prst="rect">
            <a:avLst/>
          </a:prstGeom>
          <a:noFill/>
        </p:spPr>
        <p:txBody>
          <a:bodyPr wrap="square" rtlCol="0">
            <a:spAutoFit/>
          </a:bodyPr>
          <a:lstStyle/>
          <a:p>
            <a:pPr algn="just"/>
            <a:r>
              <a:rPr lang="en-GB" sz="2000" b="1" i="0" dirty="0">
                <a:solidFill>
                  <a:schemeClr val="bg1"/>
                </a:solidFill>
                <a:effectLst/>
                <a:latin typeface="inter-bold"/>
              </a:rPr>
              <a:t>Physical types:</a:t>
            </a:r>
            <a:r>
              <a:rPr lang="en-GB" sz="2000" b="0" i="0" dirty="0">
                <a:solidFill>
                  <a:schemeClr val="bg1"/>
                </a:solidFill>
                <a:effectLst/>
                <a:latin typeface="inter-regular"/>
              </a:rPr>
              <a:t> It defines the physical type of memory used in a computer such as magnetic, semiconductor, magneto-optical and optical.</a:t>
            </a:r>
          </a:p>
          <a:p>
            <a:pPr algn="just"/>
            <a:endParaRPr lang="en-GB" b="0" i="0" dirty="0">
              <a:solidFill>
                <a:schemeClr val="bg1"/>
              </a:solidFill>
              <a:effectLst/>
              <a:latin typeface="inter-regular"/>
            </a:endParaRPr>
          </a:p>
          <a:p>
            <a:pPr algn="just"/>
            <a:r>
              <a:rPr lang="en-GB" sz="2000" b="1" i="0" dirty="0">
                <a:solidFill>
                  <a:schemeClr val="bg1"/>
                </a:solidFill>
                <a:effectLst/>
                <a:latin typeface="inter-bold"/>
              </a:rPr>
              <a:t>Organization:</a:t>
            </a:r>
            <a:r>
              <a:rPr lang="en-GB" sz="2000" b="0" i="0" dirty="0">
                <a:solidFill>
                  <a:schemeClr val="bg1"/>
                </a:solidFill>
                <a:effectLst/>
                <a:latin typeface="inter-regular"/>
              </a:rPr>
              <a:t> It defines the physical structure of the bits used in memory.</a:t>
            </a:r>
          </a:p>
          <a:p>
            <a:pPr algn="just"/>
            <a:endParaRPr lang="en-GB" sz="2000" dirty="0">
              <a:solidFill>
                <a:schemeClr val="bg1"/>
              </a:solidFill>
              <a:latin typeface="inter-regular"/>
            </a:endParaRPr>
          </a:p>
          <a:p>
            <a:pPr algn="just"/>
            <a:r>
              <a:rPr lang="en-GB" sz="2000" b="1" i="0" dirty="0">
                <a:solidFill>
                  <a:schemeClr val="bg1"/>
                </a:solidFill>
                <a:effectLst/>
                <a:latin typeface="inter-bold"/>
              </a:rPr>
              <a:t>Physical characteristics:</a:t>
            </a:r>
            <a:r>
              <a:rPr lang="en-GB" sz="2000" b="0" i="0" dirty="0">
                <a:solidFill>
                  <a:schemeClr val="bg1"/>
                </a:solidFill>
                <a:effectLst/>
                <a:latin typeface="inter-regular"/>
              </a:rPr>
              <a:t> It specifies the physical </a:t>
            </a:r>
            <a:r>
              <a:rPr lang="en-GB" sz="2000" b="0" i="0" dirty="0" err="1">
                <a:solidFill>
                  <a:schemeClr val="bg1"/>
                </a:solidFill>
                <a:effectLst/>
                <a:latin typeface="inter-regular"/>
              </a:rPr>
              <a:t>behavior</a:t>
            </a:r>
            <a:r>
              <a:rPr lang="en-GB" sz="2000" b="0" i="0" dirty="0">
                <a:solidFill>
                  <a:schemeClr val="bg1"/>
                </a:solidFill>
                <a:effectLst/>
                <a:latin typeface="inter-regular"/>
              </a:rPr>
              <a:t> of the memory like volatile, non-volatile or non-erasable memory. Volatile memory is known as RAM, which requires power to retain stored information, and if any power loss has occurred, stored data will be lost. Non-volatile memory is a permanent storage memory that is used to obtain any stored information, even when the power is off. Non-erasable memory is a type of memory that cannot be erased after the manufactured like ROM because at the time of manufactured ROM are programmed.</a:t>
            </a:r>
          </a:p>
          <a:p>
            <a:pPr algn="just"/>
            <a:endParaRPr lang="en-GB" b="0" i="0" dirty="0">
              <a:solidFill>
                <a:schemeClr val="bg1"/>
              </a:solidFill>
              <a:effectLst/>
              <a:latin typeface="inter-regular"/>
            </a:endParaRPr>
          </a:p>
          <a:p>
            <a:pPr algn="just"/>
            <a:endParaRPr lang="en-GB" b="0" i="0" dirty="0">
              <a:solidFill>
                <a:schemeClr val="bg1"/>
              </a:solidFill>
              <a:effectLst/>
              <a:latin typeface="inter-regular"/>
            </a:endParaRPr>
          </a:p>
        </p:txBody>
      </p:sp>
    </p:spTree>
    <p:extLst>
      <p:ext uri="{BB962C8B-B14F-4D97-AF65-F5344CB8AC3E}">
        <p14:creationId xmlns:p14="http://schemas.microsoft.com/office/powerpoint/2010/main" val="26669495"/>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46FD53-73DC-E2B2-9659-72AD2AF6FEA8}"/>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2BE06DD7-82DF-6ECF-CFAF-C4A01849C76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58000"/>
          </a:xfrm>
        </p:spPr>
      </p:pic>
      <p:sp>
        <p:nvSpPr>
          <p:cNvPr id="6" name="TextBox 5">
            <a:extLst>
              <a:ext uri="{FF2B5EF4-FFF2-40B4-BE49-F238E27FC236}">
                <a16:creationId xmlns:a16="http://schemas.microsoft.com/office/drawing/2014/main" id="{7DFB908C-7A54-C51F-F561-4DB3214C63CD}"/>
              </a:ext>
            </a:extLst>
          </p:cNvPr>
          <p:cNvSpPr txBox="1"/>
          <p:nvPr/>
        </p:nvSpPr>
        <p:spPr>
          <a:xfrm>
            <a:off x="514350" y="465504"/>
            <a:ext cx="10241280" cy="7201972"/>
          </a:xfrm>
          <a:prstGeom prst="rect">
            <a:avLst/>
          </a:prstGeom>
          <a:noFill/>
        </p:spPr>
        <p:txBody>
          <a:bodyPr wrap="square" rtlCol="0">
            <a:spAutoFit/>
          </a:bodyPr>
          <a:lstStyle/>
          <a:p>
            <a:r>
              <a:rPr lang="en-IN" sz="2800" b="0" i="0" dirty="0">
                <a:solidFill>
                  <a:schemeClr val="bg1"/>
                </a:solidFill>
                <a:effectLst/>
                <a:latin typeface="erdana"/>
              </a:rPr>
              <a:t>Primary or Main Memory</a:t>
            </a:r>
          </a:p>
          <a:p>
            <a:endParaRPr lang="en-IN" sz="2800" dirty="0">
              <a:solidFill>
                <a:schemeClr val="bg1"/>
              </a:solidFill>
              <a:latin typeface="erdana"/>
            </a:endParaRPr>
          </a:p>
          <a:p>
            <a:r>
              <a:rPr lang="en-GB" sz="2400" b="0" i="0" dirty="0">
                <a:effectLst/>
                <a:latin typeface="inter-regular"/>
              </a:rPr>
              <a:t>Primary memory is also known as the computer system's main memory that communicates directly within the </a:t>
            </a:r>
            <a:r>
              <a:rPr lang="en-GB" sz="2400" b="0" i="0" u="none" strike="noStrike" dirty="0">
                <a:effectLst/>
                <a:latin typeface="inter-regular"/>
                <a:hlinkClick r:id="rId3">
                  <a:extLst>
                    <a:ext uri="{A12FA001-AC4F-418D-AE19-62706E023703}">
                      <ahyp:hlinkClr xmlns:ahyp="http://schemas.microsoft.com/office/drawing/2018/hyperlinkcolor" val="tx"/>
                    </a:ext>
                  </a:extLst>
                </a:hlinkClick>
              </a:rPr>
              <a:t>CPU</a:t>
            </a:r>
            <a:r>
              <a:rPr lang="en-GB" sz="2400" b="0" i="0" dirty="0">
                <a:effectLst/>
                <a:latin typeface="inter-regular"/>
              </a:rPr>
              <a:t>, Auxiliary memory and the Cache memory. Main memory is used to kept programs or data when the processor is active to use them. When a program or data is activated to execute, the processor first loads instructions or programs from secondary memory into main memory, and then the processor starts execution. Accessing or executing of data from primary memory is faster because it has a cache or register memory that provides faster response, and it is located closer to the </a:t>
            </a:r>
            <a:r>
              <a:rPr lang="en-GB" sz="2400" b="0" i="0" u="none" strike="noStrike" dirty="0">
                <a:effectLst/>
                <a:latin typeface="inter-regular"/>
                <a:hlinkClick r:id="rId4">
                  <a:extLst>
                    <a:ext uri="{A12FA001-AC4F-418D-AE19-62706E023703}">
                      <ahyp:hlinkClr xmlns:ahyp="http://schemas.microsoft.com/office/drawing/2018/hyperlinkcolor" val="tx"/>
                    </a:ext>
                  </a:extLst>
                </a:hlinkClick>
              </a:rPr>
              <a:t>CPU</a:t>
            </a:r>
            <a:r>
              <a:rPr lang="en-GB" sz="2400" b="0" i="0" dirty="0">
                <a:effectLst/>
                <a:latin typeface="inter-regular"/>
              </a:rPr>
              <a:t>. The primary memory is volatile, which means the data in memory can be lost if it is not saved when a power failure occurs. It is costlier than secondary memory, and the main memory capacity is limited as compared to secondary memory.</a:t>
            </a:r>
          </a:p>
          <a:p>
            <a:pPr algn="just"/>
            <a:r>
              <a:rPr lang="en-GB" sz="2400" b="0" i="0" dirty="0">
                <a:solidFill>
                  <a:srgbClr val="333333"/>
                </a:solidFill>
                <a:effectLst/>
                <a:latin typeface="inter-regular"/>
              </a:rPr>
              <a:t>The primary memory is further divided into two parts:</a:t>
            </a:r>
          </a:p>
          <a:p>
            <a:pPr algn="just">
              <a:buFont typeface="+mj-lt"/>
              <a:buAutoNum type="arabicPeriod"/>
            </a:pPr>
            <a:r>
              <a:rPr lang="en-GB" sz="2400" b="0" i="0" dirty="0">
                <a:solidFill>
                  <a:srgbClr val="000000"/>
                </a:solidFill>
                <a:effectLst/>
                <a:latin typeface="inter-regular"/>
              </a:rPr>
              <a:t>RAM (Random Access Memory)</a:t>
            </a:r>
          </a:p>
          <a:p>
            <a:pPr algn="just">
              <a:buFont typeface="+mj-lt"/>
              <a:buAutoNum type="arabicPeriod"/>
            </a:pPr>
            <a:r>
              <a:rPr lang="en-GB" sz="2400" b="0" i="0" dirty="0">
                <a:solidFill>
                  <a:srgbClr val="000000"/>
                </a:solidFill>
                <a:effectLst/>
                <a:latin typeface="inter-regular"/>
              </a:rPr>
              <a:t>ROM (Read Only Memory)</a:t>
            </a:r>
          </a:p>
          <a:p>
            <a:endParaRPr lang="en-IN" sz="2400" b="0" i="0" dirty="0">
              <a:effectLst/>
              <a:latin typeface="erdana"/>
            </a:endParaRPr>
          </a:p>
          <a:p>
            <a:endParaRPr lang="en-IN" sz="2800" b="0" i="0" dirty="0">
              <a:solidFill>
                <a:schemeClr val="bg1"/>
              </a:solidFill>
              <a:effectLst/>
              <a:latin typeface="erdana"/>
            </a:endParaRPr>
          </a:p>
          <a:p>
            <a:endParaRPr lang="en-IN" dirty="0"/>
          </a:p>
        </p:txBody>
      </p:sp>
    </p:spTree>
    <p:extLst>
      <p:ext uri="{BB962C8B-B14F-4D97-AF65-F5344CB8AC3E}">
        <p14:creationId xmlns:p14="http://schemas.microsoft.com/office/powerpoint/2010/main" val="26478087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A20C7F-4B83-F1D0-0945-7DEB9F078557}"/>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22AEECA6-4883-0DB1-0351-A3AA8333A8B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1999" cy="6858000"/>
          </a:xfrm>
        </p:spPr>
      </p:pic>
      <p:sp>
        <p:nvSpPr>
          <p:cNvPr id="7" name="TextBox 6">
            <a:extLst>
              <a:ext uri="{FF2B5EF4-FFF2-40B4-BE49-F238E27FC236}">
                <a16:creationId xmlns:a16="http://schemas.microsoft.com/office/drawing/2014/main" id="{4A9EFDB1-ACAA-EE9C-C58A-85BB24D9FE9F}"/>
              </a:ext>
            </a:extLst>
          </p:cNvPr>
          <p:cNvSpPr txBox="1"/>
          <p:nvPr/>
        </p:nvSpPr>
        <p:spPr>
          <a:xfrm>
            <a:off x="502920" y="854750"/>
            <a:ext cx="10180320" cy="5170646"/>
          </a:xfrm>
          <a:prstGeom prst="rect">
            <a:avLst/>
          </a:prstGeom>
          <a:noFill/>
        </p:spPr>
        <p:txBody>
          <a:bodyPr wrap="square" rtlCol="0">
            <a:spAutoFit/>
          </a:bodyPr>
          <a:lstStyle/>
          <a:p>
            <a:r>
              <a:rPr lang="en-IN" sz="2400" b="0" i="0" dirty="0">
                <a:effectLst/>
                <a:latin typeface="erdana"/>
              </a:rPr>
              <a:t>Random Access Memory (RAM</a:t>
            </a:r>
            <a:r>
              <a:rPr lang="en-IN" b="0" i="0" dirty="0">
                <a:effectLst/>
                <a:latin typeface="erdana"/>
              </a:rPr>
              <a:t>)</a:t>
            </a:r>
          </a:p>
          <a:p>
            <a:endParaRPr lang="en-IN" dirty="0"/>
          </a:p>
          <a:p>
            <a:r>
              <a:rPr lang="en-GB" sz="2400" b="0" i="0" u="none" strike="noStrike" dirty="0">
                <a:solidFill>
                  <a:schemeClr val="bg1"/>
                </a:solidFill>
                <a:effectLst/>
                <a:latin typeface="inter-regular"/>
                <a:hlinkClick r:id="rId3">
                  <a:extLst>
                    <a:ext uri="{A12FA001-AC4F-418D-AE19-62706E023703}">
                      <ahyp:hlinkClr xmlns:ahyp="http://schemas.microsoft.com/office/drawing/2018/hyperlinkcolor" val="tx"/>
                    </a:ext>
                  </a:extLst>
                </a:hlinkClick>
              </a:rPr>
              <a:t>Random Access Memory (RAM)</a:t>
            </a:r>
            <a:r>
              <a:rPr lang="en-GB" sz="2400" b="0" i="0" dirty="0">
                <a:solidFill>
                  <a:schemeClr val="bg1"/>
                </a:solidFill>
                <a:effectLst/>
                <a:latin typeface="inter-regular"/>
              </a:rPr>
              <a:t> is one of the faster types of main memory accessed directly by the CPU. It is the hardware in a computer device to temporarily store data, programs or program results. It is used to read/write data in memory until the machine is working. It is volatile, which means if a power failure occurs or the computer is turned off, the information stored in </a:t>
            </a:r>
            <a:r>
              <a:rPr lang="en-GB" sz="2400" b="0" i="0" u="none" strike="noStrike" dirty="0">
                <a:solidFill>
                  <a:schemeClr val="bg1"/>
                </a:solidFill>
                <a:effectLst/>
                <a:latin typeface="inter-regular"/>
                <a:hlinkClick r:id="rId4">
                  <a:extLst>
                    <a:ext uri="{A12FA001-AC4F-418D-AE19-62706E023703}">
                      <ahyp:hlinkClr xmlns:ahyp="http://schemas.microsoft.com/office/drawing/2018/hyperlinkcolor" val="tx"/>
                    </a:ext>
                  </a:extLst>
                </a:hlinkClick>
              </a:rPr>
              <a:t>RAM</a:t>
            </a:r>
            <a:r>
              <a:rPr lang="en-GB" sz="2400" b="0" i="0" dirty="0">
                <a:solidFill>
                  <a:schemeClr val="bg1"/>
                </a:solidFill>
                <a:effectLst/>
                <a:latin typeface="inter-regular"/>
              </a:rPr>
              <a:t> will be lost. All data stored in computer memory can be read or accessed randomly at any time.</a:t>
            </a:r>
          </a:p>
          <a:p>
            <a:r>
              <a:rPr lang="en-GB" sz="2400" b="0" i="0" dirty="0">
                <a:solidFill>
                  <a:schemeClr val="bg1"/>
                </a:solidFill>
                <a:effectLst/>
                <a:latin typeface="inter-regular"/>
              </a:rPr>
              <a:t>There are two types of RAM:</a:t>
            </a:r>
          </a:p>
          <a:p>
            <a:pPr algn="just">
              <a:buFont typeface="Arial" panose="020B0604020202020204" pitchFamily="34" charset="0"/>
              <a:buChar char="•"/>
            </a:pPr>
            <a:r>
              <a:rPr lang="en-IN" sz="2400" b="0" i="0" dirty="0">
                <a:solidFill>
                  <a:schemeClr val="bg1"/>
                </a:solidFill>
                <a:effectLst/>
                <a:latin typeface="inter-regular"/>
              </a:rPr>
              <a:t>SRAM</a:t>
            </a:r>
          </a:p>
          <a:p>
            <a:pPr algn="just">
              <a:buFont typeface="Arial" panose="020B0604020202020204" pitchFamily="34" charset="0"/>
              <a:buChar char="•"/>
            </a:pPr>
            <a:r>
              <a:rPr lang="en-IN" sz="2400" b="0" i="0" dirty="0">
                <a:solidFill>
                  <a:schemeClr val="bg1"/>
                </a:solidFill>
                <a:effectLst/>
                <a:latin typeface="inter-regular"/>
              </a:rPr>
              <a:t>DRAM</a:t>
            </a:r>
          </a:p>
          <a:p>
            <a:endParaRPr lang="en-GB" sz="2400" dirty="0">
              <a:solidFill>
                <a:schemeClr val="bg1"/>
              </a:solidFill>
              <a:latin typeface="inter-regular"/>
            </a:endParaRPr>
          </a:p>
          <a:p>
            <a:endParaRPr lang="en-IN" sz="2400" dirty="0">
              <a:solidFill>
                <a:schemeClr val="bg1"/>
              </a:solidFill>
            </a:endParaRPr>
          </a:p>
        </p:txBody>
      </p:sp>
    </p:spTree>
    <p:extLst>
      <p:ext uri="{BB962C8B-B14F-4D97-AF65-F5344CB8AC3E}">
        <p14:creationId xmlns:p14="http://schemas.microsoft.com/office/powerpoint/2010/main" val="199992387"/>
      </p:ext>
    </p:extLst>
  </p:cSld>
  <p:clrMapOvr>
    <a:masterClrMapping/>
  </p:clrMapOvr>
  <p:transition spd="slow">
    <p:push dir="u"/>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118</TotalTime>
  <Words>1213</Words>
  <Application>Microsoft Office PowerPoint</Application>
  <PresentationFormat>Widescreen</PresentationFormat>
  <Paragraphs>55</Paragraphs>
  <Slides>10</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10</vt:i4>
      </vt:variant>
    </vt:vector>
  </HeadingPairs>
  <TitlesOfParts>
    <vt:vector size="18" baseType="lpstr">
      <vt:lpstr>-apple-system</vt:lpstr>
      <vt:lpstr>Arial</vt:lpstr>
      <vt:lpstr>Calibri</vt:lpstr>
      <vt:lpstr>Calibri Light</vt:lpstr>
      <vt:lpstr>erdana</vt:lpstr>
      <vt:lpstr>inter-bold</vt:lpstr>
      <vt:lpstr>inter-regular</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Karan Mishra</dc:creator>
  <cp:lastModifiedBy>Karan Mishra</cp:lastModifiedBy>
  <cp:revision>3</cp:revision>
  <dcterms:created xsi:type="dcterms:W3CDTF">2023-12-17T05:35:51Z</dcterms:created>
  <dcterms:modified xsi:type="dcterms:W3CDTF">2023-12-18T10:52:35Z</dcterms:modified>
</cp:coreProperties>
</file>